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Mono Medium"/>
      <p:regular r:id="rId17"/>
      <p:bold r:id="rId18"/>
      <p:italic r:id="rId19"/>
      <p:boldItalic r:id="rId20"/>
    </p:embeddedFont>
    <p:embeddedFont>
      <p:font typeface="Roboto"/>
      <p:regular r:id="rId21"/>
      <p:bold r:id="rId22"/>
      <p:italic r:id="rId23"/>
      <p:boldItalic r:id="rId24"/>
    </p:embeddedFont>
    <p:embeddedFont>
      <p:font typeface="Google Sans"/>
      <p:regular r:id="rId25"/>
      <p:bold r:id="rId26"/>
      <p:italic r:id="rId27"/>
      <p:boldItalic r:id="rId28"/>
    </p:embeddedFont>
    <p:embeddedFont>
      <p:font typeface="Google Sans Medium"/>
      <p:regular r:id="rId29"/>
      <p:bold r:id="rId30"/>
      <p:italic r:id="rId31"/>
      <p:boldItalic r:id="rId32"/>
    </p:embeddedFont>
    <p:embeddedFont>
      <p:font typeface="Helvetica Neue Light"/>
      <p:regular r:id="rId33"/>
      <p:bold r:id="rId34"/>
      <p:italic r:id="rId35"/>
      <p:boldItalic r:id="rId36"/>
    </p:embeddedFont>
    <p:embeddedFont>
      <p:font typeface="Roboto Mon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Mono-boldItalic.fntdata"/><Relationship Id="rId20" Type="http://schemas.openxmlformats.org/officeDocument/2006/relationships/font" Target="fonts/RobotoMonoMedium-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GoogleSans-bold.fntdata"/><Relationship Id="rId25" Type="http://schemas.openxmlformats.org/officeDocument/2006/relationships/font" Target="fonts/GoogleSans-regular.fntdata"/><Relationship Id="rId28" Type="http://schemas.openxmlformats.org/officeDocument/2006/relationships/font" Target="fonts/GoogleSans-boldItalic.fntdata"/><Relationship Id="rId27" Type="http://schemas.openxmlformats.org/officeDocument/2006/relationships/font" Target="fonts/GoogleSans-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GoogleSansMedium-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GoogleSansMedium-italic.fntdata"/><Relationship Id="rId30" Type="http://schemas.openxmlformats.org/officeDocument/2006/relationships/font" Target="fonts/GoogleSansMedium-bold.fntdata"/><Relationship Id="rId11" Type="http://schemas.openxmlformats.org/officeDocument/2006/relationships/slide" Target="slides/slide6.xml"/><Relationship Id="rId33" Type="http://schemas.openxmlformats.org/officeDocument/2006/relationships/font" Target="fonts/HelveticaNeueLight-regular.fntdata"/><Relationship Id="rId10" Type="http://schemas.openxmlformats.org/officeDocument/2006/relationships/slide" Target="slides/slide5.xml"/><Relationship Id="rId32" Type="http://schemas.openxmlformats.org/officeDocument/2006/relationships/font" Target="fonts/GoogleSansMedium-boldItalic.fntdata"/><Relationship Id="rId13" Type="http://schemas.openxmlformats.org/officeDocument/2006/relationships/slide" Target="slides/slide8.xml"/><Relationship Id="rId35" Type="http://schemas.openxmlformats.org/officeDocument/2006/relationships/font" Target="fonts/HelveticaNeueLight-italic.fntdata"/><Relationship Id="rId12" Type="http://schemas.openxmlformats.org/officeDocument/2006/relationships/slide" Target="slides/slide7.xml"/><Relationship Id="rId34" Type="http://schemas.openxmlformats.org/officeDocument/2006/relationships/font" Target="fonts/HelveticaNeueLight-bold.fntdata"/><Relationship Id="rId15" Type="http://schemas.openxmlformats.org/officeDocument/2006/relationships/slide" Target="slides/slide10.xml"/><Relationship Id="rId37" Type="http://schemas.openxmlformats.org/officeDocument/2006/relationships/font" Target="fonts/RobotoMono-regular.fntdata"/><Relationship Id="rId14" Type="http://schemas.openxmlformats.org/officeDocument/2006/relationships/slide" Target="slides/slide9.xml"/><Relationship Id="rId36" Type="http://schemas.openxmlformats.org/officeDocument/2006/relationships/font" Target="fonts/HelveticaNeueLight-boldItalic.fntdata"/><Relationship Id="rId17" Type="http://schemas.openxmlformats.org/officeDocument/2006/relationships/font" Target="fonts/RobotoMonoMedium-regular.fntdata"/><Relationship Id="rId39" Type="http://schemas.openxmlformats.org/officeDocument/2006/relationships/font" Target="fonts/RobotoMono-italic.fntdata"/><Relationship Id="rId16" Type="http://schemas.openxmlformats.org/officeDocument/2006/relationships/slide" Target="slides/slide11.xml"/><Relationship Id="rId38" Type="http://schemas.openxmlformats.org/officeDocument/2006/relationships/font" Target="fonts/RobotoMono-bold.fntdata"/><Relationship Id="rId19" Type="http://schemas.openxmlformats.org/officeDocument/2006/relationships/font" Target="fonts/RobotoMonoMedium-italic.fntdata"/><Relationship Id="rId18" Type="http://schemas.openxmlformats.org/officeDocument/2006/relationships/font" Target="fonts/RobotoMonoMedium-bold.fntdata"/></Relationships>
</file>

<file path=ppt/media/image1.png>
</file>

<file path=ppt/media/image11.png>
</file>

<file path=ppt/media/image13.png>
</file>

<file path=ppt/media/image14.png>
</file>

<file path=ppt/media/image15.png>
</file>

<file path=ppt/media/image16.png>
</file>

<file path=ppt/media/image18.png>
</file>

<file path=ppt/media/image2.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a0af6f12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a0af6f12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33e661170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33e661170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34be2a5b5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34be2a5b5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41557511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41557511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covered a lot of ground, from the fundamentals of JAX to building, training, and scaling models with the JAX AI Stack. In this final section, we'll bring it all together, summarizing the key strengths and reinforcing why this is such a powerful platform for your most demanding machine learning challenges.</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57abd0c3d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57abd0c3d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start with the 'why'. Why should you consider JAX? It boils down to these core strengths. First, as we saw in the benchmarks, the performance is exceptional. This isn't a minor improvement; it's a fundamental shift in speed thanks to the XLA compiler. Second, this performance scales. JAX is the engine behind Google's largest models for a reason — it's built to run on massive hardware with near-perfect efficiency. This power comes from its flexibility, rooted in composable transformations. And finally, the code you write is incredibly portable, running seamlessly across different hardware, a major advantage proven by studies and real-world use.</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6b3aa4b8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6b3aa4b8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power of JAX comes from its foundation. At its core are the composable function transformations: </a:t>
            </a:r>
            <a:r>
              <a:rPr lang="en" sz="1300">
                <a:latin typeface="Courier"/>
                <a:ea typeface="Courier"/>
                <a:cs typeface="Courier"/>
                <a:sym typeface="Courier"/>
              </a:rPr>
              <a:t>jit, grad</a:t>
            </a:r>
            <a:r>
              <a:rPr lang="en" sz="1300"/>
              <a:t>, and </a:t>
            </a:r>
            <a:r>
              <a:rPr lang="en" sz="1300">
                <a:latin typeface="Courier"/>
                <a:ea typeface="Courier"/>
                <a:cs typeface="Courier"/>
                <a:sym typeface="Courier"/>
              </a:rPr>
              <a:t>vmap</a:t>
            </a:r>
            <a:r>
              <a:rPr lang="en" sz="1300"/>
              <a:t>. Instead of methods on an object, these are transformations you apply to functions. This is a key mental shift from PyTorch. This functional approach, combined with immutability, makes your code more predictable and reproducible. All of this is supercharged by the XLA compiler, which does the heavy lifting of optimizing your code for incredible speed.</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357abd0c3db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357abd0c3db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you build on this powerful but functional foundation? That's where Flax NNX comes in. It's your bridge to the world of neural networks. It provides a familiar, Pythonic, object-oriented API that feels very much like </a:t>
            </a:r>
            <a:r>
              <a:rPr lang="en" sz="1300">
                <a:latin typeface="Courier"/>
                <a:ea typeface="Courier"/>
                <a:cs typeface="Courier"/>
                <a:sym typeface="Courier"/>
              </a:rPr>
              <a:t>torch.nn.Module</a:t>
            </a:r>
            <a:r>
              <a:rPr lang="en" sz="1300"/>
              <a:t>. You build models with classes and attributes. But crucially, NNX is designed to work seamlessly with JAX. Its own transformations, like </a:t>
            </a:r>
            <a:r>
              <a:rPr lang="en" sz="1300">
                <a:latin typeface="Courier"/>
                <a:ea typeface="Courier"/>
                <a:cs typeface="Courier"/>
                <a:sym typeface="Courier"/>
              </a:rPr>
              <a:t>nnx.jit</a:t>
            </a:r>
            <a:r>
              <a:rPr lang="en" sz="1300"/>
              <a:t>, handle the state management for you, so you get the usability of PyTorch with the performance of JAX. This makes your models easier to build, inspect, and debug.</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341557511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341557511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 and Flax NNX don't exist in a vacuum. They are part of the JAX AI Stack, a complete and modular toolkit for the entire machine learning workflow. For data, you have Grain, designed to prevent I/O from becoming your bottleneck. For optimizers, Optax's composable design gives you fine-grained control. For checkpointing and saving your work, Orbax is built for the massive, sharded models you'll be training. And to ensure everything works correctly, Chex provides the assertions and testing utilities you need. Together, they provide a robust solution for every stage of development.</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g36b3aa4b85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 name="Google Shape;936;g36b3aa4b85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Adopting JAX does require a few mental shifts, especially coming from PyTorch. When you’re working directly in JAX Core one difference is moving from an imperative style to a more functional one, where you transform data rather than changing it in-place. And in most cases state is handled explicitly. Parallelism is also different; instead of wrapping your model in a DDP or FSDP object, you annotate your data and parameters to tell the compiler how to distribute them. Finally, debugging inside a JIT-compiled world requires new tools, and as we've seen, JAX provides what you need to be effective.</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 name="Shape 943"/>
        <p:cNvGrpSpPr/>
        <p:nvPr/>
      </p:nvGrpSpPr>
      <p:grpSpPr>
        <a:xfrm>
          <a:off x="0" y="0"/>
          <a:ext cx="0" cy="0"/>
          <a:chOff x="0" y="0"/>
          <a:chExt cx="0" cy="0"/>
        </a:xfrm>
      </p:grpSpPr>
      <p:sp>
        <p:nvSpPr>
          <p:cNvPr id="944" name="Google Shape;944;g36b3aa4b85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 name="Google Shape;945;g36b3aa4b85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Embracing this new paradigm has a significant payoff.  Keeping up with the state-of-the-art usually requires learning new tools and frameworks.  With the JAX AI Stack you gain access to state-of-the-art performance that lets you push the boundaries of what's possible. You can scale your work to a level that is difficult to achieve in other frameworks, with near-linear efficiency. You get the flexibility to implement novel ideas without being constrained by a rigid API. And ultimately, you end up with a workflow that is more robust, reproducible, and ready for the most complex challenges in AI.</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36b3aa4b85d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36b3aa4b85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where do you go from here? We recommend starting with the official JAX AI Stack, as it packages these libraries together. Start thinking in terms of transformations — how can </a:t>
            </a:r>
            <a:r>
              <a:rPr lang="en" sz="1300">
                <a:latin typeface="Courier"/>
                <a:ea typeface="Courier"/>
                <a:cs typeface="Courier"/>
                <a:sym typeface="Courier"/>
              </a:rPr>
              <a:t>jit</a:t>
            </a:r>
            <a:r>
              <a:rPr lang="en" sz="1300"/>
              <a:t> speed this up?  How can </a:t>
            </a:r>
            <a:r>
              <a:rPr lang="en" sz="1300">
                <a:latin typeface="Courier"/>
                <a:ea typeface="Courier"/>
                <a:cs typeface="Courier"/>
                <a:sym typeface="Courier"/>
              </a:rPr>
              <a:t>vmap</a:t>
            </a:r>
            <a:r>
              <a:rPr lang="en" sz="1300"/>
              <a:t> simplify this batch operation?  Lean on the ecosystem; these libraries are designed to solve common problems for you.  Most importantly, start building!  The hands-on experience of porting a project is the fastest way to make these concepts click.  Just as other developers have, you'll quickly appreciate the power and elegance of the JAX AI Stack.</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1.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xml"/><Relationship Id="rId3" Type="http://schemas.openxmlformats.org/officeDocument/2006/relationships/hyperlink" Target="https://goo.gle/jax-training-sess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hyperlink" Target="https://jaxstack.ai" TargetMode="External"/><Relationship Id="rId4" Type="http://schemas.openxmlformats.org/officeDocument/2006/relationships/hyperlink" Target="https://jax.dev" TargetMode="External"/><Relationship Id="rId9" Type="http://schemas.openxmlformats.org/officeDocument/2006/relationships/hyperlink" Target="https://chex.readthedocs.io" TargetMode="External"/><Relationship Id="rId5" Type="http://schemas.openxmlformats.org/officeDocument/2006/relationships/hyperlink" Target="https://flax.readthedocs.io" TargetMode="External"/><Relationship Id="rId6" Type="http://schemas.openxmlformats.org/officeDocument/2006/relationships/hyperlink" Target="https://optax.readthedocs.io" TargetMode="External"/><Relationship Id="rId7" Type="http://schemas.openxmlformats.org/officeDocument/2006/relationships/hyperlink" Target="https://orbax.readthedocs.io" TargetMode="External"/><Relationship Id="rId8" Type="http://schemas.openxmlformats.org/officeDocument/2006/relationships/hyperlink" Target="https://google-grain.readthedocs.io" TargetMode="External"/><Relationship Id="rId11" Type="http://schemas.openxmlformats.org/officeDocument/2006/relationships/image" Target="../media/image15.png"/><Relationship Id="rId10"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13.png"/><Relationship Id="rId5"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 name="Shape 897"/>
        <p:cNvGrpSpPr/>
        <p:nvPr/>
      </p:nvGrpSpPr>
      <p:grpSpPr>
        <a:xfrm>
          <a:off x="0" y="0"/>
          <a:ext cx="0" cy="0"/>
          <a:chOff x="0" y="0"/>
          <a:chExt cx="0" cy="0"/>
        </a:xfrm>
      </p:grpSpPr>
      <p:sp>
        <p:nvSpPr>
          <p:cNvPr id="898" name="Google Shape;898;p88"/>
          <p:cNvSpPr txBox="1"/>
          <p:nvPr>
            <p:ph idx="1" type="body"/>
          </p:nvPr>
        </p:nvSpPr>
        <p:spPr>
          <a:xfrm>
            <a:off x="435075" y="2750650"/>
            <a:ext cx="7782600" cy="182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Before using this deck for training or any other presentations, please fill out this feedback form for us so that we can be aware of how these materials are used.</a:t>
            </a:r>
            <a:endParaRPr sz="1400"/>
          </a:p>
          <a:p>
            <a:pPr indent="0" lvl="0" marL="0" rtl="0" algn="ctr">
              <a:spcBef>
                <a:spcPts val="2200"/>
              </a:spcBef>
              <a:spcAft>
                <a:spcPts val="0"/>
              </a:spcAft>
              <a:buNone/>
            </a:pPr>
            <a:r>
              <a:rPr lang="en" sz="2400" u="sng">
                <a:solidFill>
                  <a:schemeClr val="hlink"/>
                </a:solidFill>
                <a:latin typeface="Roboto Mono Medium"/>
                <a:ea typeface="Roboto Mono Medium"/>
                <a:cs typeface="Roboto Mono Medium"/>
                <a:sym typeface="Roboto Mono Medium"/>
                <a:hlinkClick r:id="rId3"/>
              </a:rPr>
              <a:t>https://goo.gle/jax-training-session</a:t>
            </a:r>
            <a:endParaRPr sz="2400">
              <a:latin typeface="Roboto Mono Medium"/>
              <a:ea typeface="Roboto Mono Medium"/>
              <a:cs typeface="Roboto Mono Medium"/>
              <a:sym typeface="Roboto Mono Medium"/>
            </a:endParaRPr>
          </a:p>
          <a:p>
            <a:pPr indent="0" lvl="0" marL="0" rtl="0" algn="ctr">
              <a:spcBef>
                <a:spcPts val="2200"/>
              </a:spcBef>
              <a:spcAft>
                <a:spcPts val="0"/>
              </a:spcAft>
              <a:buNone/>
            </a:pPr>
            <a:r>
              <a:rPr lang="en" sz="1800">
                <a:latin typeface="Roboto Mono Medium"/>
                <a:ea typeface="Roboto Mono Medium"/>
                <a:cs typeface="Roboto Mono Medium"/>
                <a:sym typeface="Roboto Mono Medium"/>
              </a:rPr>
              <a:t>Thanks!</a:t>
            </a:r>
            <a:endParaRPr sz="1800">
              <a:latin typeface="Roboto Mono Medium"/>
              <a:ea typeface="Roboto Mono Medium"/>
              <a:cs typeface="Roboto Mono Medium"/>
              <a:sym typeface="Roboto Mono Medium"/>
            </a:endParaRPr>
          </a:p>
        </p:txBody>
      </p:sp>
      <p:sp>
        <p:nvSpPr>
          <p:cNvPr id="899" name="Google Shape;899;p88"/>
          <p:cNvSpPr txBox="1"/>
          <p:nvPr>
            <p:ph type="title"/>
          </p:nvPr>
        </p:nvSpPr>
        <p:spPr>
          <a:xfrm>
            <a:off x="395700" y="640549"/>
            <a:ext cx="7877100" cy="2108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2500"/>
              <a:t>Please</a:t>
            </a:r>
            <a:endParaRPr sz="1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0" name="Shape 960"/>
        <p:cNvGrpSpPr/>
        <p:nvPr/>
      </p:nvGrpSpPr>
      <p:grpSpPr>
        <a:xfrm>
          <a:off x="0" y="0"/>
          <a:ext cx="0" cy="0"/>
          <a:chOff x="0" y="0"/>
          <a:chExt cx="0" cy="0"/>
        </a:xfrm>
      </p:grpSpPr>
      <p:sp>
        <p:nvSpPr>
          <p:cNvPr id="961" name="Google Shape;961;p97"/>
          <p:cNvSpPr txBox="1"/>
          <p:nvPr>
            <p:ph idx="1" type="body"/>
          </p:nvPr>
        </p:nvSpPr>
        <p:spPr>
          <a:xfrm>
            <a:off x="344500" y="962775"/>
            <a:ext cx="6007800" cy="3872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solidFill>
                  <a:schemeClr val="lt1"/>
                </a:solidFill>
              </a:rPr>
              <a:t>JAX AI Stack: </a:t>
            </a:r>
            <a:r>
              <a:rPr lang="en" sz="2400" u="sng">
                <a:solidFill>
                  <a:schemeClr val="hlink"/>
                </a:solidFill>
                <a:hlinkClick r:id="rId3"/>
              </a:rPr>
              <a:t>https://jaxstack.ai</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JAX: </a:t>
            </a:r>
            <a:r>
              <a:rPr lang="en" sz="2400" u="sng">
                <a:solidFill>
                  <a:schemeClr val="hlink"/>
                </a:solidFill>
                <a:hlinkClick r:id="rId4"/>
              </a:rPr>
              <a:t>https://jax.dev</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Flax NNX: </a:t>
            </a:r>
            <a:r>
              <a:rPr lang="en" sz="2400" u="sng">
                <a:solidFill>
                  <a:schemeClr val="hlink"/>
                </a:solidFill>
                <a:hlinkClick r:id="rId5"/>
              </a:rPr>
              <a:t>https://flax.readthedocs.io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Optax: </a:t>
            </a:r>
            <a:r>
              <a:rPr lang="en" sz="2400" u="sng">
                <a:solidFill>
                  <a:schemeClr val="hlink"/>
                </a:solidFill>
                <a:hlinkClick r:id="rId6"/>
              </a:rPr>
              <a:t>https://optax.readthedocs.io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Orbax: </a:t>
            </a:r>
            <a:r>
              <a:rPr lang="en" sz="2400" u="sng">
                <a:solidFill>
                  <a:schemeClr val="hlink"/>
                </a:solidFill>
                <a:hlinkClick r:id="rId7"/>
              </a:rPr>
              <a:t>https://orbax.readthedocs.io</a:t>
            </a:r>
            <a:endParaRPr sz="2400">
              <a:solidFill>
                <a:schemeClr val="lt1"/>
              </a:solidFill>
            </a:endParaRPr>
          </a:p>
          <a:p>
            <a:pPr indent="0" lvl="0" marL="0" rtl="0" algn="l">
              <a:lnSpc>
                <a:spcPct val="115000"/>
              </a:lnSpc>
              <a:spcBef>
                <a:spcPts val="1000"/>
              </a:spcBef>
              <a:spcAft>
                <a:spcPts val="0"/>
              </a:spcAft>
              <a:buNone/>
            </a:pPr>
            <a:r>
              <a:rPr lang="en" sz="2400">
                <a:solidFill>
                  <a:schemeClr val="lt1"/>
                </a:solidFill>
              </a:rPr>
              <a:t>Grain: </a:t>
            </a:r>
            <a:r>
              <a:rPr lang="en" sz="2400" u="sng">
                <a:solidFill>
                  <a:schemeClr val="hlink"/>
                </a:solidFill>
                <a:hlinkClick r:id="rId8"/>
              </a:rPr>
              <a:t>https://google-grain.readthedocs.io</a:t>
            </a:r>
            <a:endParaRPr sz="2400">
              <a:solidFill>
                <a:schemeClr val="lt1"/>
              </a:solidFill>
            </a:endParaRPr>
          </a:p>
          <a:p>
            <a:pPr indent="0" lvl="0" marL="0" rtl="0" algn="l">
              <a:lnSpc>
                <a:spcPct val="115000"/>
              </a:lnSpc>
              <a:spcBef>
                <a:spcPts val="1000"/>
              </a:spcBef>
              <a:spcAft>
                <a:spcPts val="1000"/>
              </a:spcAft>
              <a:buNone/>
            </a:pPr>
            <a:r>
              <a:rPr lang="en" sz="2400">
                <a:solidFill>
                  <a:schemeClr val="lt1"/>
                </a:solidFill>
              </a:rPr>
              <a:t>Chex: </a:t>
            </a:r>
            <a:r>
              <a:rPr lang="en" sz="2400" u="sng">
                <a:solidFill>
                  <a:schemeClr val="hlink"/>
                </a:solidFill>
                <a:hlinkClick r:id="rId9"/>
              </a:rPr>
              <a:t>https://chex.readthedocs.io</a:t>
            </a:r>
            <a:endParaRPr sz="2400">
              <a:solidFill>
                <a:schemeClr val="lt1"/>
              </a:solidFill>
            </a:endParaRPr>
          </a:p>
        </p:txBody>
      </p:sp>
      <p:sp>
        <p:nvSpPr>
          <p:cNvPr id="962" name="Google Shape;962;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References</a:t>
            </a:r>
            <a:endParaRPr/>
          </a:p>
        </p:txBody>
      </p:sp>
      <p:pic>
        <p:nvPicPr>
          <p:cNvPr id="963" name="Google Shape;963;p97"/>
          <p:cNvPicPr preferRelativeResize="0"/>
          <p:nvPr/>
        </p:nvPicPr>
        <p:blipFill>
          <a:blip r:embed="rId10">
            <a:alphaModFix/>
          </a:blip>
          <a:stretch>
            <a:fillRect/>
          </a:stretch>
        </p:blipFill>
        <p:spPr>
          <a:xfrm>
            <a:off x="6555975" y="1165763"/>
            <a:ext cx="2180375" cy="1264612"/>
          </a:xfrm>
          <a:prstGeom prst="rect">
            <a:avLst/>
          </a:prstGeom>
          <a:noFill/>
          <a:ln>
            <a:noFill/>
          </a:ln>
        </p:spPr>
      </p:pic>
      <p:pic>
        <p:nvPicPr>
          <p:cNvPr id="964" name="Google Shape;964;p97"/>
          <p:cNvPicPr preferRelativeResize="0"/>
          <p:nvPr/>
        </p:nvPicPr>
        <p:blipFill>
          <a:blip r:embed="rId11">
            <a:alphaModFix/>
          </a:blip>
          <a:stretch>
            <a:fillRect/>
          </a:stretch>
        </p:blipFill>
        <p:spPr>
          <a:xfrm>
            <a:off x="6979050" y="2715575"/>
            <a:ext cx="1334225" cy="151081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 name="Shape 968"/>
        <p:cNvGrpSpPr/>
        <p:nvPr/>
      </p:nvGrpSpPr>
      <p:grpSpPr>
        <a:xfrm>
          <a:off x="0" y="0"/>
          <a:ext cx="0" cy="0"/>
          <a:chOff x="0" y="0"/>
          <a:chExt cx="0" cy="0"/>
        </a:xfrm>
      </p:grpSpPr>
      <p:sp>
        <p:nvSpPr>
          <p:cNvPr id="969" name="Google Shape;969;p98"/>
          <p:cNvSpPr txBox="1"/>
          <p:nvPr>
            <p:ph idx="1" type="body"/>
          </p:nvPr>
        </p:nvSpPr>
        <p:spPr>
          <a:xfrm>
            <a:off x="344500" y="1957700"/>
            <a:ext cx="8162100" cy="16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Please fill out a quick survey for us at</a:t>
            </a:r>
            <a:endParaRPr sz="1800"/>
          </a:p>
          <a:p>
            <a:pPr indent="0" lvl="0" marL="0" rtl="0" algn="l">
              <a:spcBef>
                <a:spcPts val="0"/>
              </a:spcBef>
              <a:spcAft>
                <a:spcPts val="0"/>
              </a:spcAft>
              <a:buNone/>
            </a:pPr>
            <a:r>
              <a:rPr lang="en" sz="3000"/>
              <a:t>https://goo.gle/jax-training-feedback</a:t>
            </a:r>
            <a:endParaRPr sz="3000"/>
          </a:p>
        </p:txBody>
      </p:sp>
      <p:sp>
        <p:nvSpPr>
          <p:cNvPr id="970" name="Google Shape;970;p98"/>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tell us what you think about this training</a:t>
            </a:r>
            <a:endParaRPr/>
          </a:p>
        </p:txBody>
      </p:sp>
      <p:pic>
        <p:nvPicPr>
          <p:cNvPr descr="A survey form" id="971" name="Google Shape;971;p98"/>
          <p:cNvPicPr preferRelativeResize="0"/>
          <p:nvPr/>
        </p:nvPicPr>
        <p:blipFill>
          <a:blip r:embed="rId3">
            <a:alphaModFix/>
          </a:blip>
          <a:stretch>
            <a:fillRect/>
          </a:stretch>
        </p:blipFill>
        <p:spPr>
          <a:xfrm>
            <a:off x="7576125" y="1497896"/>
            <a:ext cx="1379025" cy="2526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type="title"/>
          </p:nvPr>
        </p:nvSpPr>
        <p:spPr>
          <a:xfrm>
            <a:off x="392925" y="1277775"/>
            <a:ext cx="8212500" cy="1158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3700"/>
              <a:t>JAX AI Stack: Summary &amp; Conclusion</a:t>
            </a:r>
            <a:endParaRPr sz="3700"/>
          </a:p>
          <a:p>
            <a:pPr indent="0" lvl="0" marL="0" rtl="0" algn="l">
              <a:spcBef>
                <a:spcPts val="1000"/>
              </a:spcBef>
              <a:spcAft>
                <a:spcPts val="0"/>
              </a:spcAft>
              <a:buNone/>
            </a:pPr>
            <a:r>
              <a:rPr lang="en" sz="2400"/>
              <a:t>Your High-Performance Path Forward</a:t>
            </a:r>
            <a:endParaRPr sz="2400"/>
          </a:p>
        </p:txBody>
      </p:sp>
      <p:sp>
        <p:nvSpPr>
          <p:cNvPr id="905" name="Google Shape;905;p89"/>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886575"/>
            <a:ext cx="67434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Exceptional Performance: </a:t>
            </a:r>
            <a:r>
              <a:rPr lang="en" sz="1800"/>
              <a:t>JIT compilation with XLA delivers orders-of-magnitude speedups over eager execution frameworks.</a:t>
            </a:r>
            <a:endParaRPr sz="1800"/>
          </a:p>
          <a:p>
            <a:pPr indent="-342900" lvl="0" marL="457200" rtl="0" algn="l">
              <a:lnSpc>
                <a:spcPct val="115000"/>
              </a:lnSpc>
              <a:spcBef>
                <a:spcPts val="1000"/>
              </a:spcBef>
              <a:spcAft>
                <a:spcPts val="0"/>
              </a:spcAft>
              <a:buSzPts val="1800"/>
              <a:buChar char="●"/>
            </a:pPr>
            <a:r>
              <a:rPr b="1" lang="en" sz="1800"/>
              <a:t>Massive Scalability:</a:t>
            </a:r>
            <a:r>
              <a:rPr lang="en" sz="1800"/>
              <a:t> Designed for distributed systems, demonstrating near-ideal linear scaling to tens of thousands of accelerators.</a:t>
            </a:r>
            <a:endParaRPr sz="1800"/>
          </a:p>
          <a:p>
            <a:pPr indent="-342900" lvl="0" marL="457200" rtl="0" algn="l">
              <a:lnSpc>
                <a:spcPct val="115000"/>
              </a:lnSpc>
              <a:spcBef>
                <a:spcPts val="1000"/>
              </a:spcBef>
              <a:spcAft>
                <a:spcPts val="0"/>
              </a:spcAft>
              <a:buSzPts val="1800"/>
              <a:buChar char="●"/>
            </a:pPr>
            <a:r>
              <a:rPr b="1" lang="en" sz="1800"/>
              <a:t>Unmatched Flexibility:</a:t>
            </a:r>
            <a:r>
              <a:rPr lang="en" sz="1800"/>
              <a:t> Composable function transformations are the building blocks for innovation in both research and production.</a:t>
            </a:r>
            <a:endParaRPr sz="1800"/>
          </a:p>
          <a:p>
            <a:pPr indent="-342900" lvl="0" marL="457200" rtl="0" algn="l">
              <a:lnSpc>
                <a:spcPct val="115000"/>
              </a:lnSpc>
              <a:spcBef>
                <a:spcPts val="1000"/>
              </a:spcBef>
              <a:spcAft>
                <a:spcPts val="1000"/>
              </a:spcAft>
              <a:buSzPts val="1800"/>
              <a:buChar char="●"/>
            </a:pPr>
            <a:r>
              <a:rPr b="1" lang="en" sz="1800"/>
              <a:t>Hardware Portability:</a:t>
            </a:r>
            <a:r>
              <a:rPr lang="en" sz="1800"/>
              <a:t> Write code once and run it efficiently across CPUs, GPUs, and TPUs, often with no changes.</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Core Strengths: Why JAX?</a:t>
            </a:r>
            <a:endParaRPr/>
          </a:p>
        </p:txBody>
      </p:sp>
      <p:pic>
        <p:nvPicPr>
          <p:cNvPr id="912" name="Google Shape;912;p90"/>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91"/>
          <p:cNvSpPr txBox="1"/>
          <p:nvPr>
            <p:ph idx="1" type="body"/>
          </p:nvPr>
        </p:nvSpPr>
        <p:spPr>
          <a:xfrm>
            <a:off x="344500" y="1115175"/>
            <a:ext cx="67434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Composable Function Transformations:</a:t>
            </a:r>
            <a:r>
              <a:rPr lang="en" sz="1800"/>
              <a:t> </a:t>
            </a:r>
            <a:r>
              <a:rPr lang="en" sz="1800">
                <a:latin typeface="Roboto Mono"/>
                <a:ea typeface="Roboto Mono"/>
                <a:cs typeface="Roboto Mono"/>
                <a:sym typeface="Roboto Mono"/>
              </a:rPr>
              <a:t>jit(), grad()</a:t>
            </a:r>
            <a:r>
              <a:rPr lang="en" sz="1800"/>
              <a:t>, and </a:t>
            </a:r>
            <a:r>
              <a:rPr lang="en" sz="1800">
                <a:latin typeface="Roboto Mono"/>
                <a:ea typeface="Roboto Mono"/>
                <a:cs typeface="Roboto Mono"/>
                <a:sym typeface="Roboto Mono"/>
              </a:rPr>
              <a:t>vmap()</a:t>
            </a:r>
            <a:r>
              <a:rPr lang="en" sz="1800"/>
              <a:t> are the heart of JAX, allowing you to compile, differentiate, and vectorize any pure Python function.</a:t>
            </a:r>
            <a:endParaRPr sz="1800"/>
          </a:p>
          <a:p>
            <a:pPr indent="-342900" lvl="0" marL="457200" rtl="0" algn="l">
              <a:lnSpc>
                <a:spcPct val="115000"/>
              </a:lnSpc>
              <a:spcBef>
                <a:spcPts val="1000"/>
              </a:spcBef>
              <a:spcAft>
                <a:spcPts val="0"/>
              </a:spcAft>
              <a:buSzPts val="1800"/>
              <a:buChar char="●"/>
            </a:pPr>
            <a:r>
              <a:rPr b="1" lang="en" sz="1800"/>
              <a:t>The XLA Compiler:</a:t>
            </a:r>
            <a:r>
              <a:rPr lang="en" sz="1800"/>
              <a:t> This is the engine under the hood, fusing operations and generating highly-optimized machine code for your specific hardware.</a:t>
            </a:r>
            <a:endParaRPr sz="1800"/>
          </a:p>
          <a:p>
            <a:pPr indent="-342900" lvl="0" marL="457200" rtl="0" algn="l">
              <a:lnSpc>
                <a:spcPct val="115000"/>
              </a:lnSpc>
              <a:spcBef>
                <a:spcPts val="1000"/>
              </a:spcBef>
              <a:spcAft>
                <a:spcPts val="1000"/>
              </a:spcAft>
              <a:buSzPts val="1800"/>
              <a:buChar char="●"/>
            </a:pPr>
            <a:r>
              <a:rPr b="1" lang="en" sz="1800"/>
              <a:t>Immutable, Functional Paradigm:</a:t>
            </a:r>
            <a:r>
              <a:rPr lang="en" sz="1800"/>
              <a:t> Promotes reproducibility and eliminates subtle side-effect bugs common in imperative code.</a:t>
            </a:r>
            <a:endParaRPr sz="1800"/>
          </a:p>
        </p:txBody>
      </p:sp>
      <p:sp>
        <p:nvSpPr>
          <p:cNvPr id="918" name="Google Shape;918;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The High-Performance Foundation</a:t>
            </a:r>
            <a:endParaRPr/>
          </a:p>
        </p:txBody>
      </p:sp>
      <p:pic>
        <p:nvPicPr>
          <p:cNvPr id="919" name="Google Shape;919;p91"/>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92"/>
          <p:cNvSpPr txBox="1"/>
          <p:nvPr>
            <p:ph idx="1" type="body"/>
          </p:nvPr>
        </p:nvSpPr>
        <p:spPr>
          <a:xfrm>
            <a:off x="344500" y="1115175"/>
            <a:ext cx="70497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Familiar Object-Oriented API:</a:t>
            </a:r>
            <a:r>
              <a:rPr lang="en" sz="1800"/>
              <a:t> Define models with classes, </a:t>
            </a:r>
            <a:r>
              <a:rPr lang="en" sz="1800">
                <a:latin typeface="Roboto Mono"/>
                <a:ea typeface="Roboto Mono"/>
                <a:cs typeface="Roboto Mono"/>
                <a:sym typeface="Roboto Mono"/>
              </a:rPr>
              <a:t>__init__</a:t>
            </a:r>
            <a:r>
              <a:rPr lang="en" sz="1800"/>
              <a:t>, and </a:t>
            </a:r>
            <a:r>
              <a:rPr lang="en" sz="1800">
                <a:latin typeface="Roboto Mono"/>
                <a:ea typeface="Roboto Mono"/>
                <a:cs typeface="Roboto Mono"/>
                <a:sym typeface="Roboto Mono"/>
              </a:rPr>
              <a:t>__call__</a:t>
            </a:r>
            <a:r>
              <a:rPr lang="en" sz="1800"/>
              <a:t>, just like </a:t>
            </a:r>
            <a:r>
              <a:rPr lang="en" sz="1800">
                <a:latin typeface="Roboto Mono"/>
                <a:ea typeface="Roboto Mono"/>
                <a:cs typeface="Roboto Mono"/>
                <a:sym typeface="Roboto Mono"/>
              </a:rPr>
              <a:t>torch.nn.Module</a:t>
            </a:r>
            <a:r>
              <a:rPr lang="en" sz="1800"/>
              <a:t>.</a:t>
            </a:r>
            <a:endParaRPr sz="1800"/>
          </a:p>
          <a:p>
            <a:pPr indent="-342900" lvl="0" marL="457200" rtl="0" algn="l">
              <a:lnSpc>
                <a:spcPct val="115000"/>
              </a:lnSpc>
              <a:spcBef>
                <a:spcPts val="1000"/>
              </a:spcBef>
              <a:spcAft>
                <a:spcPts val="0"/>
              </a:spcAft>
              <a:buSzPts val="1800"/>
              <a:buChar char="●"/>
            </a:pPr>
            <a:r>
              <a:rPr b="1" lang="en" sz="1800"/>
              <a:t>Intuitive State Management:</a:t>
            </a:r>
            <a:r>
              <a:rPr lang="en" sz="1800"/>
              <a:t> Modules are regular Python objects that hold their own state (parameters, buffers), simplifying development.</a:t>
            </a:r>
            <a:endParaRPr sz="1800"/>
          </a:p>
          <a:p>
            <a:pPr indent="-342900" lvl="0" marL="457200" rtl="0" algn="l">
              <a:lnSpc>
                <a:spcPct val="115000"/>
              </a:lnSpc>
              <a:spcBef>
                <a:spcPts val="1000"/>
              </a:spcBef>
              <a:spcAft>
                <a:spcPts val="0"/>
              </a:spcAft>
              <a:buSzPts val="1800"/>
              <a:buChar char="●"/>
            </a:pPr>
            <a:r>
              <a:rPr b="1" lang="en" sz="1800"/>
              <a:t>Seamless JAX Integration:</a:t>
            </a:r>
            <a:r>
              <a:rPr lang="en" sz="1800"/>
              <a:t> NNX transformations like </a:t>
            </a:r>
            <a:r>
              <a:rPr lang="en" sz="1800">
                <a:latin typeface="Roboto Mono"/>
                <a:ea typeface="Roboto Mono"/>
                <a:cs typeface="Roboto Mono"/>
                <a:sym typeface="Roboto Mono"/>
              </a:rPr>
              <a:t>nnx.jit</a:t>
            </a:r>
            <a:r>
              <a:rPr lang="en" sz="1800"/>
              <a:t> and </a:t>
            </a:r>
            <a:r>
              <a:rPr lang="en" sz="1800">
                <a:latin typeface="Roboto Mono"/>
                <a:ea typeface="Roboto Mono"/>
                <a:cs typeface="Roboto Mono"/>
                <a:sym typeface="Roboto Mono"/>
              </a:rPr>
              <a:t>nnx.grad</a:t>
            </a:r>
            <a:r>
              <a:rPr lang="en" sz="1800"/>
              <a:t> automatically handle state, bridging the gap between stateful objects and JAX's functional core.</a:t>
            </a:r>
            <a:endParaRPr sz="1800"/>
          </a:p>
          <a:p>
            <a:pPr indent="-342900" lvl="0" marL="457200" rtl="0" algn="l">
              <a:lnSpc>
                <a:spcPct val="115000"/>
              </a:lnSpc>
              <a:spcBef>
                <a:spcPts val="1000"/>
              </a:spcBef>
              <a:spcAft>
                <a:spcPts val="1000"/>
              </a:spcAft>
              <a:buSzPts val="1800"/>
              <a:buChar char="●"/>
            </a:pPr>
            <a:r>
              <a:rPr b="1" lang="en" sz="1800"/>
              <a:t>Inspectable and Debuggable:</a:t>
            </a:r>
            <a:r>
              <a:rPr lang="en" sz="1800"/>
              <a:t> Designed from the ground up for clarity, with tools like </a:t>
            </a:r>
            <a:r>
              <a:rPr lang="en" sz="1800">
                <a:latin typeface="Roboto Mono"/>
                <a:ea typeface="Roboto Mono"/>
                <a:cs typeface="Roboto Mono"/>
                <a:sym typeface="Roboto Mono"/>
              </a:rPr>
              <a:t>nnx.display</a:t>
            </a:r>
            <a:r>
              <a:rPr lang="en" sz="1800"/>
              <a:t> to easily view your model's structure and state.</a:t>
            </a:r>
            <a:endParaRPr sz="1800"/>
          </a:p>
        </p:txBody>
      </p:sp>
      <p:sp>
        <p:nvSpPr>
          <p:cNvPr id="925" name="Google Shape;925;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The Pythonic Bridge for PyTorch Users</a:t>
            </a:r>
            <a:endParaRPr/>
          </a:p>
        </p:txBody>
      </p:sp>
      <p:pic>
        <p:nvPicPr>
          <p:cNvPr id="926" name="Google Shape;926;p92"/>
          <p:cNvPicPr preferRelativeResize="0"/>
          <p:nvPr/>
        </p:nvPicPr>
        <p:blipFill>
          <a:blip r:embed="rId3">
            <a:alphaModFix/>
          </a:blip>
          <a:stretch>
            <a:fillRect/>
          </a:stretch>
        </p:blipFill>
        <p:spPr>
          <a:xfrm>
            <a:off x="7540775" y="1903413"/>
            <a:ext cx="1336675" cy="1336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93"/>
          <p:cNvSpPr txBox="1"/>
          <p:nvPr>
            <p:ph idx="1" type="body"/>
          </p:nvPr>
        </p:nvSpPr>
        <p:spPr>
          <a:xfrm>
            <a:off x="344500" y="1038975"/>
            <a:ext cx="73152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 Curated Ecosystem:</a:t>
            </a:r>
            <a:r>
              <a:rPr lang="en" sz="1800"/>
              <a:t> Not a monolith, but a set of focused, interoperable libraries.</a:t>
            </a:r>
            <a:endParaRPr sz="1800"/>
          </a:p>
          <a:p>
            <a:pPr indent="-342900" lvl="0" marL="457200" rtl="0" algn="l">
              <a:lnSpc>
                <a:spcPct val="115000"/>
              </a:lnSpc>
              <a:spcBef>
                <a:spcPts val="1000"/>
              </a:spcBef>
              <a:spcAft>
                <a:spcPts val="0"/>
              </a:spcAft>
              <a:buSzPts val="1800"/>
              <a:buChar char="●"/>
            </a:pPr>
            <a:r>
              <a:rPr b="1" lang="en" sz="1800"/>
              <a:t>Grain:</a:t>
            </a:r>
            <a:r>
              <a:rPr lang="en" sz="1800"/>
              <a:t> High-performance, deterministic data loading to keep your accelerators fed.</a:t>
            </a:r>
            <a:endParaRPr sz="1800"/>
          </a:p>
          <a:p>
            <a:pPr indent="-342900" lvl="0" marL="457200" rtl="0" algn="l">
              <a:lnSpc>
                <a:spcPct val="115000"/>
              </a:lnSpc>
              <a:spcBef>
                <a:spcPts val="1000"/>
              </a:spcBef>
              <a:spcAft>
                <a:spcPts val="0"/>
              </a:spcAft>
              <a:buSzPts val="1800"/>
              <a:buChar char="●"/>
            </a:pPr>
            <a:r>
              <a:rPr b="1" lang="en" sz="1800"/>
              <a:t>Optax:</a:t>
            </a:r>
            <a:r>
              <a:rPr lang="en" sz="1800"/>
              <a:t> A powerful, composable library for building any optimization strategy.</a:t>
            </a:r>
            <a:endParaRPr sz="1800"/>
          </a:p>
          <a:p>
            <a:pPr indent="-342900" lvl="0" marL="457200" rtl="0" algn="l">
              <a:lnSpc>
                <a:spcPct val="115000"/>
              </a:lnSpc>
              <a:spcBef>
                <a:spcPts val="1000"/>
              </a:spcBef>
              <a:spcAft>
                <a:spcPts val="0"/>
              </a:spcAft>
              <a:buSzPts val="1800"/>
              <a:buChar char="●"/>
            </a:pPr>
            <a:r>
              <a:rPr b="1" lang="en" sz="1800"/>
              <a:t>Orbax:</a:t>
            </a:r>
            <a:r>
              <a:rPr lang="en" sz="1800"/>
              <a:t> Robust, distributed-aware checkpointing for saving and restoring training state at scale.</a:t>
            </a:r>
            <a:endParaRPr sz="1800"/>
          </a:p>
          <a:p>
            <a:pPr indent="-342900" lvl="0" marL="457200" rtl="0" algn="l">
              <a:lnSpc>
                <a:spcPct val="115000"/>
              </a:lnSpc>
              <a:spcBef>
                <a:spcPts val="1000"/>
              </a:spcBef>
              <a:spcAft>
                <a:spcPts val="1000"/>
              </a:spcAft>
              <a:buSzPts val="1800"/>
              <a:buChar char="●"/>
            </a:pPr>
            <a:r>
              <a:rPr b="1" lang="en" sz="1800"/>
              <a:t>Chex:</a:t>
            </a:r>
            <a:r>
              <a:rPr lang="en" sz="1800"/>
              <a:t> Essential utilities for writing reliable, testable, and debuggable JAX code.</a:t>
            </a:r>
            <a:endParaRPr sz="1800"/>
          </a:p>
        </p:txBody>
      </p:sp>
      <p:sp>
        <p:nvSpPr>
          <p:cNvPr id="932" name="Google Shape;932;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JAX AI Stack: A Complete, Modular Toolkit</a:t>
            </a:r>
            <a:endParaRPr/>
          </a:p>
        </p:txBody>
      </p:sp>
      <p:pic>
        <p:nvPicPr>
          <p:cNvPr id="933" name="Google Shape;933;p93"/>
          <p:cNvPicPr preferRelativeResize="0"/>
          <p:nvPr/>
        </p:nvPicPr>
        <p:blipFill>
          <a:blip r:embed="rId3">
            <a:alphaModFix/>
          </a:blip>
          <a:stretch>
            <a:fillRect/>
          </a:stretch>
        </p:blipFill>
        <p:spPr>
          <a:xfrm>
            <a:off x="8141500" y="2151925"/>
            <a:ext cx="933800" cy="1057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94"/>
          <p:cNvSpPr txBox="1"/>
          <p:nvPr>
            <p:ph idx="1" type="body"/>
          </p:nvPr>
        </p:nvSpPr>
        <p:spPr>
          <a:xfrm>
            <a:off x="344500" y="1191375"/>
            <a:ext cx="67434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Explicit State:</a:t>
            </a:r>
            <a:r>
              <a:rPr lang="en" sz="1800"/>
              <a:t> Parameters and optimizer state are explicitly passed into and returned from functions, not modified as a side-effect.</a:t>
            </a:r>
            <a:endParaRPr sz="1800"/>
          </a:p>
          <a:p>
            <a:pPr indent="-342900" lvl="0" marL="457200" rtl="0" algn="l">
              <a:lnSpc>
                <a:spcPct val="115000"/>
              </a:lnSpc>
              <a:spcBef>
                <a:spcPts val="1000"/>
              </a:spcBef>
              <a:spcAft>
                <a:spcPts val="0"/>
              </a:spcAft>
              <a:buSzPts val="1800"/>
              <a:buChar char="●"/>
            </a:pPr>
            <a:r>
              <a:rPr b="1" lang="en" sz="1800"/>
              <a:t>Compiler-Driven Parallelism:</a:t>
            </a:r>
            <a:r>
              <a:rPr lang="en" sz="1800"/>
              <a:t> Describe what you want the parallel layout to be (with sharding annotations), and let the compiler figure out how to do it.</a:t>
            </a:r>
            <a:endParaRPr sz="1800"/>
          </a:p>
          <a:p>
            <a:pPr indent="-342900" lvl="0" marL="457200" rtl="0" algn="l">
              <a:lnSpc>
                <a:spcPct val="115000"/>
              </a:lnSpc>
              <a:spcBef>
                <a:spcPts val="1000"/>
              </a:spcBef>
              <a:spcAft>
                <a:spcPts val="1000"/>
              </a:spcAft>
              <a:buSzPts val="1800"/>
              <a:buChar char="●"/>
            </a:pPr>
            <a:r>
              <a:rPr b="1" lang="en" sz="1800"/>
              <a:t>JIT-Aware Debugging:</a:t>
            </a:r>
            <a:r>
              <a:rPr lang="en" sz="1800"/>
              <a:t> Move from standard pdb to JAX-specific tools like </a:t>
            </a:r>
            <a:r>
              <a:rPr lang="en" sz="1800">
                <a:latin typeface="Roboto Mono"/>
                <a:ea typeface="Roboto Mono"/>
                <a:cs typeface="Roboto Mono"/>
                <a:sym typeface="Roboto Mono"/>
              </a:rPr>
              <a:t>jax.debug.print</a:t>
            </a:r>
            <a:r>
              <a:rPr lang="en" sz="1800"/>
              <a:t> or temporarily disabling JIT.</a:t>
            </a:r>
            <a:endParaRPr sz="1800"/>
          </a:p>
        </p:txBody>
      </p:sp>
      <p:sp>
        <p:nvSpPr>
          <p:cNvPr id="939" name="Google Shape;939;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 New Paradigm: Key Mental Shifts from PyTorch</a:t>
            </a:r>
            <a:endParaRPr/>
          </a:p>
        </p:txBody>
      </p:sp>
      <p:pic>
        <p:nvPicPr>
          <p:cNvPr id="940" name="Google Shape;940;p94"/>
          <p:cNvPicPr preferRelativeResize="0"/>
          <p:nvPr/>
        </p:nvPicPr>
        <p:blipFill>
          <a:blip r:embed="rId3">
            <a:alphaModFix/>
          </a:blip>
          <a:stretch>
            <a:fillRect/>
          </a:stretch>
        </p:blipFill>
        <p:spPr>
          <a:xfrm>
            <a:off x="7912900" y="3218725"/>
            <a:ext cx="933800" cy="1057400"/>
          </a:xfrm>
          <a:prstGeom prst="rect">
            <a:avLst/>
          </a:prstGeom>
          <a:noFill/>
          <a:ln>
            <a:noFill/>
          </a:ln>
        </p:spPr>
      </p:pic>
      <p:pic>
        <p:nvPicPr>
          <p:cNvPr id="941" name="Google Shape;941;p94"/>
          <p:cNvPicPr preferRelativeResize="0"/>
          <p:nvPr/>
        </p:nvPicPr>
        <p:blipFill>
          <a:blip r:embed="rId4">
            <a:alphaModFix/>
          </a:blip>
          <a:stretch>
            <a:fillRect/>
          </a:stretch>
        </p:blipFill>
        <p:spPr>
          <a:xfrm>
            <a:off x="7854400" y="1362774"/>
            <a:ext cx="1050800" cy="609450"/>
          </a:xfrm>
          <a:prstGeom prst="rect">
            <a:avLst/>
          </a:prstGeom>
          <a:noFill/>
          <a:ln>
            <a:noFill/>
          </a:ln>
        </p:spPr>
      </p:pic>
      <p:pic>
        <p:nvPicPr>
          <p:cNvPr id="942" name="Google Shape;942;p94"/>
          <p:cNvPicPr preferRelativeResize="0"/>
          <p:nvPr/>
        </p:nvPicPr>
        <p:blipFill>
          <a:blip r:embed="rId5">
            <a:alphaModFix/>
          </a:blip>
          <a:stretch>
            <a:fillRect/>
          </a:stretch>
        </p:blipFill>
        <p:spPr>
          <a:xfrm>
            <a:off x="7946475" y="2162162"/>
            <a:ext cx="866650" cy="866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6" name="Shape 946"/>
        <p:cNvGrpSpPr/>
        <p:nvPr/>
      </p:nvGrpSpPr>
      <p:grpSpPr>
        <a:xfrm>
          <a:off x="0" y="0"/>
          <a:ext cx="0" cy="0"/>
          <a:chOff x="0" y="0"/>
          <a:chExt cx="0" cy="0"/>
        </a:xfrm>
      </p:grpSpPr>
      <p:sp>
        <p:nvSpPr>
          <p:cNvPr id="947" name="Google Shape;947;p95"/>
          <p:cNvSpPr txBox="1"/>
          <p:nvPr>
            <p:ph idx="1" type="body"/>
          </p:nvPr>
        </p:nvSpPr>
        <p:spPr>
          <a:xfrm>
            <a:off x="344500" y="1038975"/>
            <a:ext cx="68958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State-of-the-Art Performance: </a:t>
            </a:r>
            <a:r>
              <a:rPr lang="en" sz="1800"/>
              <a:t>Train larger models faster and run inference more efficiently.</a:t>
            </a:r>
            <a:endParaRPr sz="1800"/>
          </a:p>
          <a:p>
            <a:pPr indent="-342900" lvl="0" marL="457200" rtl="0" algn="l">
              <a:lnSpc>
                <a:spcPct val="115000"/>
              </a:lnSpc>
              <a:spcBef>
                <a:spcPts val="1000"/>
              </a:spcBef>
              <a:spcAft>
                <a:spcPts val="0"/>
              </a:spcAft>
              <a:buSzPts val="1800"/>
              <a:buChar char="●"/>
            </a:pPr>
            <a:r>
              <a:rPr b="1" lang="en" sz="1800"/>
              <a:t>Unparalleled Scaling:</a:t>
            </a:r>
            <a:r>
              <a:rPr lang="en" sz="1800"/>
              <a:t> Confidently scale your research ideas and production models from a single GPU to massive TPU or GPU pods.</a:t>
            </a:r>
            <a:endParaRPr sz="1800"/>
          </a:p>
          <a:p>
            <a:pPr indent="-342900" lvl="0" marL="457200" rtl="0" algn="l">
              <a:lnSpc>
                <a:spcPct val="115000"/>
              </a:lnSpc>
              <a:spcBef>
                <a:spcPts val="1000"/>
              </a:spcBef>
              <a:spcAft>
                <a:spcPts val="0"/>
              </a:spcAft>
              <a:buSzPts val="1800"/>
              <a:buChar char="●"/>
            </a:pPr>
            <a:r>
              <a:rPr b="1" lang="en" sz="1800"/>
              <a:t>Ultimate Flexibility:</a:t>
            </a:r>
            <a:r>
              <a:rPr lang="en" sz="1800"/>
              <a:t> Easily compose new optimizers, parallelization strategies, and model architectures without fighting the framework.</a:t>
            </a:r>
            <a:endParaRPr sz="1800"/>
          </a:p>
          <a:p>
            <a:pPr indent="-342900" lvl="0" marL="457200" rtl="0" algn="l">
              <a:lnSpc>
                <a:spcPct val="115000"/>
              </a:lnSpc>
              <a:spcBef>
                <a:spcPts val="1000"/>
              </a:spcBef>
              <a:spcAft>
                <a:spcPts val="1000"/>
              </a:spcAft>
              <a:buSzPts val="1800"/>
              <a:buChar char="●"/>
            </a:pPr>
            <a:r>
              <a:rPr b="1" lang="en" sz="1800"/>
              <a:t>A More Robust &amp; Reproducible Workflow:</a:t>
            </a:r>
            <a:r>
              <a:rPr lang="en" sz="1800"/>
              <a:t> The functional paradigm leads to code that is easier to test, debug, and trust.</a:t>
            </a:r>
            <a:endParaRPr sz="1800"/>
          </a:p>
        </p:txBody>
      </p:sp>
      <p:sp>
        <p:nvSpPr>
          <p:cNvPr id="948" name="Google Shape;948;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Payoff: What You Gain</a:t>
            </a:r>
            <a:endParaRPr/>
          </a:p>
        </p:txBody>
      </p:sp>
      <p:pic>
        <p:nvPicPr>
          <p:cNvPr id="949" name="Google Shape;949;p95"/>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96"/>
          <p:cNvSpPr txBox="1"/>
          <p:nvPr>
            <p:ph idx="1" type="body"/>
          </p:nvPr>
        </p:nvSpPr>
        <p:spPr>
          <a:xfrm>
            <a:off x="344500" y="1038975"/>
            <a:ext cx="56976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Start with the JAX AI Stack:</a:t>
            </a:r>
            <a:r>
              <a:rPr lang="en" sz="1800"/>
              <a:t> It provides a curated, tested, and documented starting point.</a:t>
            </a:r>
            <a:endParaRPr sz="1800"/>
          </a:p>
          <a:p>
            <a:pPr indent="-342900" lvl="0" marL="457200" rtl="0" algn="l">
              <a:lnSpc>
                <a:spcPct val="115000"/>
              </a:lnSpc>
              <a:spcBef>
                <a:spcPts val="1000"/>
              </a:spcBef>
              <a:spcAft>
                <a:spcPts val="0"/>
              </a:spcAft>
              <a:buSzPts val="1800"/>
              <a:buChar char="●"/>
            </a:pPr>
            <a:r>
              <a:rPr b="1" lang="en" sz="1800"/>
              <a:t>Think in Transformations:</a:t>
            </a:r>
            <a:r>
              <a:rPr lang="en" sz="1800"/>
              <a:t> Embrace </a:t>
            </a:r>
            <a:r>
              <a:rPr lang="en" sz="1800">
                <a:latin typeface="Roboto Mono"/>
                <a:ea typeface="Roboto Mono"/>
                <a:cs typeface="Roboto Mono"/>
                <a:sym typeface="Roboto Mono"/>
              </a:rPr>
              <a:t>jit</a:t>
            </a:r>
            <a:r>
              <a:rPr lang="en" sz="1800"/>
              <a:t>, </a:t>
            </a:r>
            <a:r>
              <a:rPr lang="en" sz="1800">
                <a:latin typeface="Roboto Mono"/>
                <a:ea typeface="Roboto Mono"/>
                <a:cs typeface="Roboto Mono"/>
                <a:sym typeface="Roboto Mono"/>
              </a:rPr>
              <a:t>grad</a:t>
            </a:r>
            <a:r>
              <a:rPr lang="en" sz="1800"/>
              <a:t>, and </a:t>
            </a:r>
            <a:r>
              <a:rPr lang="en" sz="1800">
                <a:latin typeface="Roboto Mono"/>
                <a:ea typeface="Roboto Mono"/>
                <a:cs typeface="Roboto Mono"/>
                <a:sym typeface="Roboto Mono"/>
              </a:rPr>
              <a:t>vmap</a:t>
            </a:r>
            <a:r>
              <a:rPr lang="en" sz="1800"/>
              <a:t> as your primary tools.</a:t>
            </a:r>
            <a:endParaRPr sz="1800"/>
          </a:p>
          <a:p>
            <a:pPr indent="-342900" lvl="0" marL="457200" rtl="0" algn="l">
              <a:lnSpc>
                <a:spcPct val="115000"/>
              </a:lnSpc>
              <a:spcBef>
                <a:spcPts val="1000"/>
              </a:spcBef>
              <a:spcAft>
                <a:spcPts val="0"/>
              </a:spcAft>
              <a:buSzPts val="1800"/>
              <a:buChar char="●"/>
            </a:pPr>
            <a:r>
              <a:rPr b="1" lang="en" sz="1800"/>
              <a:t>Leverage the Ecosystem:</a:t>
            </a:r>
            <a:r>
              <a:rPr lang="en" sz="1800"/>
              <a:t> Don't reinvent the wheel. Use Optax for optimizers, Orbax for checkpointing, and Chex for reliability.</a:t>
            </a:r>
            <a:endParaRPr sz="1800"/>
          </a:p>
          <a:p>
            <a:pPr indent="-342900" lvl="0" marL="457200" rtl="0" algn="l">
              <a:lnSpc>
                <a:spcPct val="115000"/>
              </a:lnSpc>
              <a:spcBef>
                <a:spcPts val="1000"/>
              </a:spcBef>
              <a:spcAft>
                <a:spcPts val="1000"/>
              </a:spcAft>
              <a:buSzPts val="1800"/>
              <a:buChar char="●"/>
            </a:pPr>
            <a:r>
              <a:rPr b="1" lang="en" sz="1800"/>
              <a:t>Build Something!</a:t>
            </a:r>
            <a:r>
              <a:rPr lang="en" sz="1800"/>
              <a:t> The best way to learn is by doing. Port a small project or try a new idea in JAX and Flax NNX.</a:t>
            </a:r>
            <a:endParaRPr sz="1800"/>
          </a:p>
        </p:txBody>
      </p:sp>
      <p:sp>
        <p:nvSpPr>
          <p:cNvPr id="955" name="Google Shape;955;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Your Journey Forward</a:t>
            </a:r>
            <a:endParaRPr/>
          </a:p>
        </p:txBody>
      </p:sp>
      <p:pic>
        <p:nvPicPr>
          <p:cNvPr descr="Image of " id="956" name="Google Shape;956;p96"/>
          <p:cNvPicPr preferRelativeResize="0"/>
          <p:nvPr/>
        </p:nvPicPr>
        <p:blipFill>
          <a:blip r:embed="rId3">
            <a:alphaModFix/>
          </a:blip>
          <a:stretch>
            <a:fillRect/>
          </a:stretch>
        </p:blipFill>
        <p:spPr>
          <a:xfrm>
            <a:off x="6341194" y="-2325"/>
            <a:ext cx="2802805"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